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4" r:id="rId5"/>
    <p:sldId id="465" r:id="rId6"/>
    <p:sldId id="470" r:id="rId7"/>
    <p:sldId id="466" r:id="rId8"/>
    <p:sldId id="467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01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3C6BC5-C7EC-4E81-9348-C6EF352B5D89}" v="534" dt="2023-11-29T05:22:31.8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437" autoAdjust="0"/>
  </p:normalViewPr>
  <p:slideViewPr>
    <p:cSldViewPr snapToGrid="0">
      <p:cViewPr varScale="1">
        <p:scale>
          <a:sx n="75" d="100"/>
          <a:sy n="75" d="100"/>
        </p:scale>
        <p:origin x="94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jpe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+viesti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orakulmio 2">
            <a:extLst>
              <a:ext uri="{FF2B5EF4-FFF2-40B4-BE49-F238E27FC236}">
                <a16:creationId xmlns:a16="http://schemas.microsoft.com/office/drawing/2014/main" id="{26FD2C4E-C4EA-4B0F-9607-BB72F31C489A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6F02DF99-2F08-422E-B634-79A393582AB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19329" y="5374815"/>
            <a:ext cx="2049342" cy="583253"/>
          </a:xfrm>
          <a:prstGeom prst="rect">
            <a:avLst/>
          </a:prstGeom>
        </p:spPr>
      </p:pic>
      <p:sp>
        <p:nvSpPr>
          <p:cNvPr id="9" name="Alaotsikko 2">
            <a:extLst>
              <a:ext uri="{FF2B5EF4-FFF2-40B4-BE49-F238E27FC236}">
                <a16:creationId xmlns:a16="http://schemas.microsoft.com/office/drawing/2014/main" id="{5B61DD1F-33DE-4154-B6DB-B19732ACD537}"/>
              </a:ext>
            </a:extLst>
          </p:cNvPr>
          <p:cNvSpPr>
            <a:spLocks noGrp="1"/>
          </p:cNvSpPr>
          <p:nvPr>
            <p:ph type="subTitle" idx="11" hasCustomPrompt="1"/>
          </p:nvPr>
        </p:nvSpPr>
        <p:spPr>
          <a:xfrm>
            <a:off x="6612385" y="3869332"/>
            <a:ext cx="5063231" cy="980459"/>
          </a:xfrm>
        </p:spPr>
        <p:txBody>
          <a:bodyPr/>
          <a:lstStyle>
            <a:lvl1pPr marL="0" indent="0" algn="ctr">
              <a:lnSpc>
                <a:spcPts val="2400"/>
              </a:lnSpc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Lisää alaotsikko </a:t>
            </a:r>
            <a:br>
              <a:rPr lang="fi-FI"/>
            </a:br>
            <a:r>
              <a:rPr lang="fi-FI"/>
              <a:t>napsauttamalla</a:t>
            </a:r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97189720-8742-4253-9886-570EA4A1BE2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037773" y="1403509"/>
            <a:ext cx="4212454" cy="1814679"/>
          </a:xfrm>
          <a:prstGeom prst="rect">
            <a:avLst/>
          </a:prstGeom>
        </p:spPr>
      </p:pic>
      <p:pic>
        <p:nvPicPr>
          <p:cNvPr id="4" name="Kuva 3" descr="Kuva, joka sisältää kohteen ulko, puu, vesi, taivas&#10;&#10;Kuvaus luotu automaattisesti">
            <a:extLst>
              <a:ext uri="{FF2B5EF4-FFF2-40B4-BE49-F238E27FC236}">
                <a16:creationId xmlns:a16="http://schemas.microsoft.com/office/drawing/2014/main" id="{A063FD25-DFD5-4351-85E4-761647BF59EF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096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752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 +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>
            <a:extLst>
              <a:ext uri="{FF2B5EF4-FFF2-40B4-BE49-F238E27FC236}">
                <a16:creationId xmlns:a16="http://schemas.microsoft.com/office/drawing/2014/main" id="{7127748C-E130-47E3-8763-D9BEFDCCC4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58402" y="5982010"/>
            <a:ext cx="1608880" cy="459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540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lehti sininen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693B1CC-5B78-4D56-BD08-FB92E363844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235200"/>
            <a:ext cx="9144000" cy="2387600"/>
          </a:xfrm>
        </p:spPr>
        <p:txBody>
          <a:bodyPr anchor="ctr"/>
          <a:lstStyle>
            <a:lvl1pPr algn="ctr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fi-FI"/>
              <a:t>Lisää väliotsikko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7371574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lehti pinkki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693B1CC-5B78-4D56-BD08-FB92E363844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235200"/>
            <a:ext cx="9144000" cy="2387600"/>
          </a:xfrm>
        </p:spPr>
        <p:txBody>
          <a:bodyPr anchor="ctr"/>
          <a:lstStyle>
            <a:lvl1pPr algn="ctr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fi-FI"/>
              <a:t>Lisää väliotsikko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2067711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lehti reu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10E4AA7C-66F3-47BC-8A08-CDE811A9FD0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0376" t="33942" r="30526" b="3780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Suorakulmio 3">
            <a:extLst>
              <a:ext uri="{FF2B5EF4-FFF2-40B4-BE49-F238E27FC236}">
                <a16:creationId xmlns:a16="http://schemas.microsoft.com/office/drawing/2014/main" id="{72211710-6A4D-449C-80E5-51D520D1B762}"/>
              </a:ext>
            </a:extLst>
          </p:cNvPr>
          <p:cNvSpPr/>
          <p:nvPr userDrawn="1"/>
        </p:nvSpPr>
        <p:spPr>
          <a:xfrm>
            <a:off x="289367" y="257537"/>
            <a:ext cx="11613266" cy="63429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693B1CC-5B78-4D56-BD08-FB92E363844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235200"/>
            <a:ext cx="9144000" cy="2387600"/>
          </a:xfrm>
        </p:spPr>
        <p:txBody>
          <a:bodyPr anchor="ctr"/>
          <a:lstStyle>
            <a:lvl1pPr algn="ctr">
              <a:defRPr sz="6000" b="1">
                <a:solidFill>
                  <a:schemeClr val="tx2"/>
                </a:solidFill>
              </a:defRPr>
            </a:lvl1pPr>
          </a:lstStyle>
          <a:p>
            <a:r>
              <a:rPr lang="fi-FI"/>
              <a:t>Lisää väliotsikko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731268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u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10E4AA7C-66F3-47BC-8A08-CDE811A9FD0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0376" t="33942" r="30526" b="3780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Suorakulmio 3">
            <a:extLst>
              <a:ext uri="{FF2B5EF4-FFF2-40B4-BE49-F238E27FC236}">
                <a16:creationId xmlns:a16="http://schemas.microsoft.com/office/drawing/2014/main" id="{72211710-6A4D-449C-80E5-51D520D1B762}"/>
              </a:ext>
            </a:extLst>
          </p:cNvPr>
          <p:cNvSpPr/>
          <p:nvPr userDrawn="1"/>
        </p:nvSpPr>
        <p:spPr>
          <a:xfrm>
            <a:off x="289367" y="257537"/>
            <a:ext cx="11613266" cy="63429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51600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5619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+viesti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orakulmio 2">
            <a:extLst>
              <a:ext uri="{FF2B5EF4-FFF2-40B4-BE49-F238E27FC236}">
                <a16:creationId xmlns:a16="http://schemas.microsoft.com/office/drawing/2014/main" id="{26FD2C4E-C4EA-4B0F-9607-BB72F31C489A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6F02DF99-2F08-422E-B634-79A393582AB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19329" y="5374815"/>
            <a:ext cx="2049342" cy="583253"/>
          </a:xfrm>
          <a:prstGeom prst="rect">
            <a:avLst/>
          </a:prstGeom>
        </p:spPr>
      </p:pic>
      <p:pic>
        <p:nvPicPr>
          <p:cNvPr id="12" name="Kuva 11">
            <a:extLst>
              <a:ext uri="{FF2B5EF4-FFF2-40B4-BE49-F238E27FC236}">
                <a16:creationId xmlns:a16="http://schemas.microsoft.com/office/drawing/2014/main" id="{824C280B-1EB8-441E-86DB-3EAFC017D0C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940282" y="1346759"/>
            <a:ext cx="4407437" cy="1997549"/>
          </a:xfrm>
          <a:prstGeom prst="rect">
            <a:avLst/>
          </a:prstGeom>
        </p:spPr>
      </p:pic>
      <p:sp>
        <p:nvSpPr>
          <p:cNvPr id="13" name="Alaotsikko 2">
            <a:extLst>
              <a:ext uri="{FF2B5EF4-FFF2-40B4-BE49-F238E27FC236}">
                <a16:creationId xmlns:a16="http://schemas.microsoft.com/office/drawing/2014/main" id="{17710971-E302-4C82-B529-82D1800FBAF4}"/>
              </a:ext>
            </a:extLst>
          </p:cNvPr>
          <p:cNvSpPr>
            <a:spLocks noGrp="1"/>
          </p:cNvSpPr>
          <p:nvPr>
            <p:ph type="subTitle" idx="11" hasCustomPrompt="1"/>
          </p:nvPr>
        </p:nvSpPr>
        <p:spPr>
          <a:xfrm>
            <a:off x="6612385" y="3869332"/>
            <a:ext cx="5063231" cy="980459"/>
          </a:xfrm>
        </p:spPr>
        <p:txBody>
          <a:bodyPr/>
          <a:lstStyle>
            <a:lvl1pPr marL="0" indent="0" algn="ctr">
              <a:lnSpc>
                <a:spcPts val="2400"/>
              </a:lnSpc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Lisää alaotsikko </a:t>
            </a:r>
            <a:br>
              <a:rPr lang="fi-FI"/>
            </a:br>
            <a:r>
              <a:rPr lang="fi-FI"/>
              <a:t>napsauttamalla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704D770B-AEAE-4AE4-B3B3-0B3716A7BCD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096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300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muokattava sin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orakulmio 2">
            <a:extLst>
              <a:ext uri="{FF2B5EF4-FFF2-40B4-BE49-F238E27FC236}">
                <a16:creationId xmlns:a16="http://schemas.microsoft.com/office/drawing/2014/main" id="{26FD2C4E-C4EA-4B0F-9607-BB72F31C489A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693B1CC-5B78-4D56-BD08-FB92E363844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12385" y="753623"/>
            <a:ext cx="5063231" cy="2849732"/>
          </a:xfrm>
        </p:spPr>
        <p:txBody>
          <a:bodyPr anchor="b">
            <a:normAutofit/>
          </a:bodyPr>
          <a:lstStyle>
            <a:lvl1pPr algn="ctr"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fi-FI"/>
              <a:t>Lisää</a:t>
            </a:r>
            <a:br>
              <a:rPr lang="fi-FI"/>
            </a:br>
            <a:r>
              <a:rPr lang="fi-FI"/>
              <a:t>otsikko</a:t>
            </a:r>
            <a:br>
              <a:rPr lang="fi-FI"/>
            </a:br>
            <a:r>
              <a:rPr lang="fi-FI" err="1"/>
              <a:t>napsautt</a:t>
            </a:r>
            <a:r>
              <a:rPr lang="fi-FI"/>
              <a:t>.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6F02DF99-2F08-422E-B634-79A393582AB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19329" y="5374815"/>
            <a:ext cx="2049342" cy="583253"/>
          </a:xfrm>
          <a:prstGeom prst="rect">
            <a:avLst/>
          </a:prstGeom>
        </p:spPr>
      </p:pic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6465AD00-9BBA-4DA7-8904-587160C1BDEA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0" y="0"/>
            <a:ext cx="6096000" cy="68580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fi-FI"/>
              <a:t>Lisää kuva</a:t>
            </a:r>
          </a:p>
        </p:txBody>
      </p:sp>
      <p:sp>
        <p:nvSpPr>
          <p:cNvPr id="11" name="Alaotsikko 2">
            <a:extLst>
              <a:ext uri="{FF2B5EF4-FFF2-40B4-BE49-F238E27FC236}">
                <a16:creationId xmlns:a16="http://schemas.microsoft.com/office/drawing/2014/main" id="{12524401-784D-4BE2-9C7A-87A842E17FED}"/>
              </a:ext>
            </a:extLst>
          </p:cNvPr>
          <p:cNvSpPr>
            <a:spLocks noGrp="1"/>
          </p:cNvSpPr>
          <p:nvPr>
            <p:ph type="subTitle" idx="11" hasCustomPrompt="1"/>
          </p:nvPr>
        </p:nvSpPr>
        <p:spPr>
          <a:xfrm>
            <a:off x="6612385" y="3869332"/>
            <a:ext cx="5063231" cy="980459"/>
          </a:xfrm>
        </p:spPr>
        <p:txBody>
          <a:bodyPr/>
          <a:lstStyle>
            <a:lvl1pPr marL="0" indent="0" algn="ctr">
              <a:lnSpc>
                <a:spcPts val="2400"/>
              </a:lnSpc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Lisää alaotsikko </a:t>
            </a:r>
            <a:br>
              <a:rPr lang="fi-FI"/>
            </a:br>
            <a:r>
              <a:rPr lang="fi-FI"/>
              <a:t>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558605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muokattava pink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orakulmio 2">
            <a:extLst>
              <a:ext uri="{FF2B5EF4-FFF2-40B4-BE49-F238E27FC236}">
                <a16:creationId xmlns:a16="http://schemas.microsoft.com/office/drawing/2014/main" id="{26FD2C4E-C4EA-4B0F-9607-BB72F31C489A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693B1CC-5B78-4D56-BD08-FB92E363844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12385" y="753623"/>
            <a:ext cx="5063231" cy="2849732"/>
          </a:xfrm>
        </p:spPr>
        <p:txBody>
          <a:bodyPr anchor="b">
            <a:normAutofit/>
          </a:bodyPr>
          <a:lstStyle>
            <a:lvl1pPr algn="ctr"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fi-FI"/>
              <a:t>Lisää</a:t>
            </a:r>
            <a:br>
              <a:rPr lang="fi-FI"/>
            </a:br>
            <a:r>
              <a:rPr lang="fi-FI"/>
              <a:t>otsikko</a:t>
            </a:r>
            <a:br>
              <a:rPr lang="fi-FI"/>
            </a:br>
            <a:r>
              <a:rPr lang="fi-FI" err="1"/>
              <a:t>napsautt</a:t>
            </a:r>
            <a:r>
              <a:rPr lang="fi-FI"/>
              <a:t>.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6F02DF99-2F08-422E-B634-79A393582AB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19329" y="5374815"/>
            <a:ext cx="2049342" cy="583253"/>
          </a:xfrm>
          <a:prstGeom prst="rect">
            <a:avLst/>
          </a:prstGeom>
        </p:spPr>
      </p:pic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3A60630D-4ABF-445D-8266-8CD1A997A755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0" y="0"/>
            <a:ext cx="6096000" cy="68580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fi-FI"/>
              <a:t>Lisää kuva</a:t>
            </a:r>
          </a:p>
        </p:txBody>
      </p:sp>
      <p:sp>
        <p:nvSpPr>
          <p:cNvPr id="11" name="Alaotsikko 2">
            <a:extLst>
              <a:ext uri="{FF2B5EF4-FFF2-40B4-BE49-F238E27FC236}">
                <a16:creationId xmlns:a16="http://schemas.microsoft.com/office/drawing/2014/main" id="{2FD0D13E-AD49-47BC-94FF-E02169C09E22}"/>
              </a:ext>
            </a:extLst>
          </p:cNvPr>
          <p:cNvSpPr>
            <a:spLocks noGrp="1"/>
          </p:cNvSpPr>
          <p:nvPr>
            <p:ph type="subTitle" idx="11" hasCustomPrompt="1"/>
          </p:nvPr>
        </p:nvSpPr>
        <p:spPr>
          <a:xfrm>
            <a:off x="6612385" y="3869332"/>
            <a:ext cx="5063231" cy="980459"/>
          </a:xfrm>
        </p:spPr>
        <p:txBody>
          <a:bodyPr/>
          <a:lstStyle>
            <a:lvl1pPr marL="0" indent="0" algn="ctr">
              <a:lnSpc>
                <a:spcPts val="2400"/>
              </a:lnSpc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Lisää alaotsikko </a:t>
            </a:r>
            <a:br>
              <a:rPr lang="fi-FI"/>
            </a:br>
            <a:r>
              <a:rPr lang="fi-FI"/>
              <a:t>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139579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+luette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EA16A32-FA95-4F81-B7C5-351D5A9A110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384597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i-FI"/>
              <a:t>Lisää teksti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Otsikko 1">
            <a:extLst>
              <a:ext uri="{FF2B5EF4-FFF2-40B4-BE49-F238E27FC236}">
                <a16:creationId xmlns:a16="http://schemas.microsoft.com/office/drawing/2014/main" id="{ED2330E2-235E-4EBD-9E84-34C52D824D3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890954"/>
            <a:ext cx="10515600" cy="79973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i-FI"/>
              <a:t>Lisää otsikko napsauttamalla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C12625C5-394C-4250-9A84-B6FC1E8B71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58402" y="5982010"/>
            <a:ext cx="1608880" cy="459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407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>
            <a:extLst>
              <a:ext uri="{FF2B5EF4-FFF2-40B4-BE49-F238E27FC236}">
                <a16:creationId xmlns:a16="http://schemas.microsoft.com/office/drawing/2014/main" id="{79EF2658-8F02-4E36-8299-9DB7B6990BC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890954"/>
            <a:ext cx="10515600" cy="79973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i-FI"/>
              <a:t>Lisää otsikko napsauttamalla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BEE629A3-3CB4-4CDE-AF76-A0884D0CEA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58402" y="5982010"/>
            <a:ext cx="1608880" cy="459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786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+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EA16A32-FA95-4F81-B7C5-351D5A9A110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384597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/>
              <a:t>Lisää teksti napsauttamalla</a:t>
            </a:r>
          </a:p>
        </p:txBody>
      </p:sp>
      <p:sp>
        <p:nvSpPr>
          <p:cNvPr id="7" name="Otsikko 1">
            <a:extLst>
              <a:ext uri="{FF2B5EF4-FFF2-40B4-BE49-F238E27FC236}">
                <a16:creationId xmlns:a16="http://schemas.microsoft.com/office/drawing/2014/main" id="{ED2330E2-235E-4EBD-9E84-34C52D824D3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890954"/>
            <a:ext cx="10515600" cy="79973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i-FI"/>
              <a:t>Lisää otsikko napsauttamalla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C12625C5-394C-4250-9A84-B6FC1E8B71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58402" y="5982010"/>
            <a:ext cx="1608880" cy="459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917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+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EA16A32-FA95-4F81-B7C5-351D5A9A110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2430683"/>
            <a:ext cx="5562600" cy="32409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i-FI"/>
              <a:t>Lisää teksti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Otsikko 1">
            <a:extLst>
              <a:ext uri="{FF2B5EF4-FFF2-40B4-BE49-F238E27FC236}">
                <a16:creationId xmlns:a16="http://schemas.microsoft.com/office/drawing/2014/main" id="{ED2330E2-235E-4EBD-9E84-34C52D824D3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890953"/>
            <a:ext cx="5562600" cy="14008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i-FI"/>
              <a:t>Lisää otsikko napsauttamalla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C12625C5-394C-4250-9A84-B6FC1E8B71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58402" y="5982010"/>
            <a:ext cx="1608880" cy="459353"/>
          </a:xfrm>
          <a:prstGeom prst="rect">
            <a:avLst/>
          </a:prstGeom>
        </p:spPr>
      </p:pic>
      <p:sp>
        <p:nvSpPr>
          <p:cNvPr id="5" name="Sisällön paikkamerkki 2">
            <a:extLst>
              <a:ext uri="{FF2B5EF4-FFF2-40B4-BE49-F238E27FC236}">
                <a16:creationId xmlns:a16="http://schemas.microsoft.com/office/drawing/2014/main" id="{F9A54202-A643-4CC2-9C50-C197931A6127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748041" y="890953"/>
            <a:ext cx="4605759" cy="4780641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fi-FI"/>
              <a:t>Lisää kuva</a:t>
            </a:r>
          </a:p>
        </p:txBody>
      </p:sp>
    </p:spTree>
    <p:extLst>
      <p:ext uri="{BB962C8B-B14F-4D97-AF65-F5344CB8AC3E}">
        <p14:creationId xmlns:p14="http://schemas.microsoft.com/office/powerpoint/2010/main" val="2293562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+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EA16A32-FA95-4F81-B7C5-351D5A9A110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655443" y="2466969"/>
            <a:ext cx="4701179" cy="321134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i-FI"/>
              <a:t>Lisää teksti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Otsikko 1">
            <a:extLst>
              <a:ext uri="{FF2B5EF4-FFF2-40B4-BE49-F238E27FC236}">
                <a16:creationId xmlns:a16="http://schemas.microsoft.com/office/drawing/2014/main" id="{ED2330E2-235E-4EBD-9E84-34C52D824D3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55444" y="925677"/>
            <a:ext cx="4701178" cy="1435557"/>
          </a:xfrm>
          <a:prstGeom prst="rect">
            <a:avLst/>
          </a:prstGeom>
        </p:spPr>
        <p:txBody>
          <a:bodyPr anchor="b"/>
          <a:lstStyle>
            <a:lvl1pPr>
              <a:defRPr/>
            </a:lvl1pPr>
          </a:lstStyle>
          <a:p>
            <a:r>
              <a:rPr lang="fi-FI"/>
              <a:t>Lisää otsikko napsauttamalla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C12625C5-394C-4250-9A84-B6FC1E8B71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58402" y="5982010"/>
            <a:ext cx="1608880" cy="459353"/>
          </a:xfrm>
          <a:prstGeom prst="rect">
            <a:avLst/>
          </a:prstGeom>
        </p:spPr>
      </p:pic>
      <p:sp>
        <p:nvSpPr>
          <p:cNvPr id="5" name="Sisällön paikkamerkki 2">
            <a:extLst>
              <a:ext uri="{FF2B5EF4-FFF2-40B4-BE49-F238E27FC236}">
                <a16:creationId xmlns:a16="http://schemas.microsoft.com/office/drawing/2014/main" id="{DFF4D7C8-4F94-4215-8879-C81966FAA4CB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0" y="0"/>
            <a:ext cx="6096000" cy="68580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fi-FI"/>
              <a:t>Lisää kuva</a:t>
            </a:r>
          </a:p>
        </p:txBody>
      </p:sp>
    </p:spTree>
    <p:extLst>
      <p:ext uri="{BB962C8B-B14F-4D97-AF65-F5344CB8AC3E}">
        <p14:creationId xmlns:p14="http://schemas.microsoft.com/office/powerpoint/2010/main" val="521627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403DC7A4-C042-43EC-8E84-BCBF6F6E4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63929"/>
            <a:ext cx="10515600" cy="9267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B04CB56-A3ED-4636-9013-799C7F6ACE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916853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86CD070-D7C0-4D54-8985-55AB8F1544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sz="1800" dirty="0"/>
              <a:t>Jämsän kaupungin talousohjelma 2024-2027</a:t>
            </a:r>
            <a:br>
              <a:rPr lang="fi-FI" sz="1800" dirty="0"/>
            </a:br>
            <a:r>
              <a:rPr lang="fi-FI" sz="1800" dirty="0"/>
              <a:t>Luettelo sivistystoimialalla tehdyistä ennakkovaikutusten arvioinneista ja </a:t>
            </a:r>
            <a:br>
              <a:rPr lang="fi-FI" sz="1800" dirty="0"/>
            </a:br>
            <a:r>
              <a:rPr lang="fi-FI" sz="1800" dirty="0"/>
              <a:t>lapsi- ja opiskelijavaikutusten arvioinneista</a:t>
            </a:r>
          </a:p>
        </p:txBody>
      </p:sp>
    </p:spTree>
    <p:extLst>
      <p:ext uri="{BB962C8B-B14F-4D97-AF65-F5344CB8AC3E}">
        <p14:creationId xmlns:p14="http://schemas.microsoft.com/office/powerpoint/2010/main" val="589465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0209AA3A-1CFE-D3B8-B32B-32313EC596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9708"/>
            <a:ext cx="10515600" cy="4864963"/>
          </a:xfrm>
        </p:spPr>
        <p:txBody>
          <a:bodyPr>
            <a:normAutofit fontScale="92500" lnSpcReduction="10000"/>
          </a:bodyPr>
          <a:lstStyle/>
          <a:p>
            <a:r>
              <a:rPr lang="fi-FI" sz="2200" dirty="0"/>
              <a:t>Ennakkovaikutusten arviointi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1800" b="0" i="1" dirty="0">
                <a:effectLst/>
                <a:latin typeface="Calibri" panose="020F0502020204030204" pitchFamily="34" charset="0"/>
              </a:rPr>
              <a:t>Talousohjelman vaikutukset varhaiskasvatuspalveluihin</a:t>
            </a:r>
            <a:r>
              <a:rPr lang="fi-FI" sz="1800" b="0" i="0" dirty="0">
                <a:effectLst/>
                <a:latin typeface="Calibri" panose="020F0502020204030204" pitchFamily="34" charset="0"/>
              </a:rPr>
              <a:t> </a:t>
            </a:r>
            <a:endParaRPr lang="fi-FI" dirty="0"/>
          </a:p>
          <a:p>
            <a:r>
              <a:rPr lang="fi-FI" sz="2200" dirty="0"/>
              <a:t>Lapsivaikutusten arvioinnit</a:t>
            </a:r>
            <a:r>
              <a:rPr lang="fi-FI" dirty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1700" i="1" dirty="0" err="1"/>
              <a:t>Juokslahden</a:t>
            </a:r>
            <a:r>
              <a:rPr lang="fi-FI" sz="1700" i="1" dirty="0"/>
              <a:t> päiväkoti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1700" i="1" dirty="0"/>
              <a:t>Koskenpään päiväkoti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1700" i="1" dirty="0"/>
              <a:t>Länkipohjan päiväkoti</a:t>
            </a:r>
          </a:p>
          <a:p>
            <a:r>
              <a:rPr lang="fi-FI" sz="2200" dirty="0"/>
              <a:t>Arviointien tekijät:</a:t>
            </a:r>
          </a:p>
          <a:p>
            <a:pPr algn="l" rtl="0" fontAlgn="base">
              <a:buFont typeface="Wingdings" panose="05000000000000000000" pitchFamily="2" charset="2"/>
              <a:buChar char="ü"/>
            </a:pPr>
            <a:r>
              <a:rPr lang="fi-FI" sz="1700" b="0" i="1" dirty="0">
                <a:effectLst/>
                <a:latin typeface="Calibri" panose="020F0502020204030204" pitchFamily="34" charset="0"/>
              </a:rPr>
              <a:t>Varhaiskasvatusjohtaja Maija Jääskeläinen, vastuuhenkilö puh. 040 5079571</a:t>
            </a:r>
            <a:r>
              <a:rPr lang="fi-FI" sz="1700" b="0" i="0" dirty="0">
                <a:effectLst/>
                <a:latin typeface="Calibri" panose="020F0502020204030204" pitchFamily="34" charset="0"/>
              </a:rPr>
              <a:t> </a:t>
            </a:r>
            <a:endParaRPr lang="fi-FI" sz="1700" b="0" i="0" dirty="0">
              <a:effectLst/>
              <a:latin typeface="Segoe UI" panose="020B0502040204020203" pitchFamily="34" charset="0"/>
            </a:endParaRPr>
          </a:p>
          <a:p>
            <a:pPr algn="l" rtl="0" fontAlgn="base">
              <a:buFont typeface="Wingdings" panose="05000000000000000000" pitchFamily="2" charset="2"/>
              <a:buChar char="ü"/>
            </a:pPr>
            <a:r>
              <a:rPr lang="fi-FI" sz="1700" b="0" i="1" dirty="0">
                <a:effectLst/>
                <a:latin typeface="Calibri" panose="020F0502020204030204" pitchFamily="34" charset="0"/>
              </a:rPr>
              <a:t>Varhaiskasvatuksen aluepäälliköt Katja Erkkilä, Elina Hurme ja Leena Puoliväli-Kananen</a:t>
            </a:r>
            <a:r>
              <a:rPr lang="fi-FI" sz="1700" b="0" i="0" dirty="0">
                <a:effectLst/>
                <a:latin typeface="Calibri" panose="020F0502020204030204" pitchFamily="34" charset="0"/>
              </a:rPr>
              <a:t> </a:t>
            </a:r>
            <a:endParaRPr lang="fi-FI" sz="1700" b="0" i="0" dirty="0">
              <a:effectLst/>
              <a:latin typeface="Segoe UI" panose="020B0502040204020203" pitchFamily="34" charset="0"/>
            </a:endParaRPr>
          </a:p>
          <a:p>
            <a:pPr algn="l" rtl="0" fontAlgn="base">
              <a:buFont typeface="Wingdings" panose="05000000000000000000" pitchFamily="2" charset="2"/>
              <a:buChar char="ü"/>
            </a:pPr>
            <a:r>
              <a:rPr lang="fi-FI" sz="1700" b="0" i="1" dirty="0">
                <a:effectLst/>
                <a:latin typeface="Calibri" panose="020F0502020204030204" pitchFamily="34" charset="0"/>
              </a:rPr>
              <a:t>Varhaiskasvatuksen pedagogiset asiantuntijat Anne-Mari Jokinen ja Pauliina Pennanen,</a:t>
            </a:r>
            <a:r>
              <a:rPr lang="fi-FI" sz="1700" b="0" i="0" dirty="0">
                <a:effectLst/>
                <a:latin typeface="Calibri" panose="020F0502020204030204" pitchFamily="34" charset="0"/>
              </a:rPr>
              <a:t> </a:t>
            </a:r>
            <a:endParaRPr lang="fi-FI" sz="1700" b="0" i="0" dirty="0">
              <a:effectLst/>
              <a:latin typeface="Segoe UI" panose="020B0502040204020203" pitchFamily="34" charset="0"/>
            </a:endParaRPr>
          </a:p>
          <a:p>
            <a:pPr algn="l" rtl="0" fontAlgn="base">
              <a:buFont typeface="Wingdings" panose="05000000000000000000" pitchFamily="2" charset="2"/>
              <a:buChar char="ü"/>
            </a:pPr>
            <a:r>
              <a:rPr lang="fi-FI" sz="1700" b="0" i="1" dirty="0">
                <a:effectLst/>
                <a:latin typeface="Calibri" panose="020F0502020204030204" pitchFamily="34" charset="0"/>
              </a:rPr>
              <a:t>Varhaiskasvatuksen erityisopettaja Sari Rannila</a:t>
            </a:r>
            <a:r>
              <a:rPr lang="fi-FI" sz="1700" b="0" i="0" dirty="0">
                <a:effectLst/>
                <a:latin typeface="Calibri" panose="020F0502020204030204" pitchFamily="34" charset="0"/>
              </a:rPr>
              <a:t> </a:t>
            </a:r>
            <a:endParaRPr lang="fi-FI" sz="1700" b="0" i="0" dirty="0">
              <a:effectLst/>
              <a:latin typeface="Segoe UI" panose="020B0502040204020203" pitchFamily="34" charset="0"/>
            </a:endParaRPr>
          </a:p>
          <a:p>
            <a:pPr algn="l" rtl="0" fontAlgn="base">
              <a:buFont typeface="Wingdings" panose="05000000000000000000" pitchFamily="2" charset="2"/>
              <a:buChar char="ü"/>
            </a:pPr>
            <a:r>
              <a:rPr lang="fi-FI" sz="1700" b="0" i="1" dirty="0">
                <a:effectLst/>
                <a:latin typeface="Calibri" panose="020F0502020204030204" pitchFamily="34" charset="0"/>
              </a:rPr>
              <a:t>Varhaiskasvatuksen opettajat Ella Kääriäinen, Hanna </a:t>
            </a:r>
            <a:r>
              <a:rPr lang="fi-FI" sz="1700" b="0" i="1" dirty="0" err="1">
                <a:effectLst/>
                <a:latin typeface="Calibri" panose="020F0502020204030204" pitchFamily="34" charset="0"/>
              </a:rPr>
              <a:t>Levaniemi</a:t>
            </a:r>
            <a:r>
              <a:rPr lang="fi-FI" sz="1700" b="0" i="1" dirty="0">
                <a:effectLst/>
                <a:latin typeface="Calibri" panose="020F0502020204030204" pitchFamily="34" charset="0"/>
              </a:rPr>
              <a:t>, Heli Saarinen ja Kirsi Töyry</a:t>
            </a:r>
            <a:r>
              <a:rPr lang="fi-FI" sz="1700" b="0" i="0" dirty="0">
                <a:effectLst/>
                <a:latin typeface="Calibri" panose="020F0502020204030204" pitchFamily="34" charset="0"/>
              </a:rPr>
              <a:t> </a:t>
            </a:r>
            <a:endParaRPr lang="fi-FI" sz="1700" b="0" i="0" dirty="0">
              <a:effectLst/>
              <a:latin typeface="Segoe UI" panose="020B0502040204020203" pitchFamily="34" charset="0"/>
            </a:endParaRPr>
          </a:p>
          <a:p>
            <a:pPr algn="l" rtl="0" fontAlgn="base">
              <a:buFont typeface="Wingdings" panose="05000000000000000000" pitchFamily="2" charset="2"/>
              <a:buChar char="ü"/>
            </a:pPr>
            <a:r>
              <a:rPr lang="fi-FI" sz="1700" b="0" i="1" dirty="0">
                <a:effectLst/>
                <a:latin typeface="Calibri" panose="020F0502020204030204" pitchFamily="34" charset="0"/>
              </a:rPr>
              <a:t>Varhaiskasvatuksen toimistosihteeri Tiina Myllymäki</a:t>
            </a:r>
            <a:r>
              <a:rPr lang="fi-FI" sz="1700" b="0" i="0" dirty="0">
                <a:effectLst/>
                <a:latin typeface="Calibri" panose="020F0502020204030204" pitchFamily="34" charset="0"/>
              </a:rPr>
              <a:t> </a:t>
            </a:r>
            <a:endParaRPr lang="fi-FI" sz="1700" b="0" i="0" dirty="0">
              <a:effectLst/>
              <a:latin typeface="Segoe UI" panose="020B0502040204020203" pitchFamily="34" charset="0"/>
            </a:endParaRPr>
          </a:p>
          <a:p>
            <a:pPr algn="l" rtl="0" fontAlgn="base">
              <a:buFont typeface="Wingdings" panose="05000000000000000000" pitchFamily="2" charset="2"/>
              <a:buChar char="ü"/>
            </a:pPr>
            <a:r>
              <a:rPr lang="fi-FI" sz="1700" b="0" i="1" dirty="0">
                <a:effectLst/>
                <a:latin typeface="Calibri" panose="020F0502020204030204" pitchFamily="34" charset="0"/>
              </a:rPr>
              <a:t>Nuorisvaltuuston edustaja Malla Myyry</a:t>
            </a:r>
            <a:r>
              <a:rPr lang="fi-FI" sz="1700" b="0" i="0" dirty="0">
                <a:effectLst/>
                <a:latin typeface="Calibri" panose="020F0502020204030204" pitchFamily="34" charset="0"/>
              </a:rPr>
              <a:t> </a:t>
            </a:r>
            <a:endParaRPr lang="fi-FI" sz="1700" b="0" i="0" dirty="0">
              <a:effectLst/>
              <a:latin typeface="Segoe U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fi-FI" dirty="0"/>
          </a:p>
          <a:p>
            <a:pPr algn="l" rtl="0" fontAlgn="base">
              <a:buFont typeface="Wingdings" panose="05000000000000000000" pitchFamily="2" charset="2"/>
              <a:buChar char="ü"/>
            </a:pPr>
            <a:endParaRPr lang="fi-FI" sz="20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endParaRPr lang="fi-FI" dirty="0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ED67E469-4852-A8D5-71F6-C4570EC8B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3984"/>
            <a:ext cx="10515600" cy="745725"/>
          </a:xfrm>
        </p:spPr>
        <p:txBody>
          <a:bodyPr>
            <a:normAutofit/>
          </a:bodyPr>
          <a:lstStyle/>
          <a:p>
            <a:r>
              <a:rPr lang="fi-FI" sz="2400"/>
              <a:t>Talousohjelma /  varhaiskasvatus /  tehdyt vaikutusarvioinnit</a:t>
            </a:r>
          </a:p>
        </p:txBody>
      </p:sp>
    </p:spTree>
    <p:extLst>
      <p:ext uri="{BB962C8B-B14F-4D97-AF65-F5344CB8AC3E}">
        <p14:creationId xmlns:p14="http://schemas.microsoft.com/office/powerpoint/2010/main" val="394462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BA6E5F48-1637-91C3-D8C4-96D4758C35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5201"/>
            <a:ext cx="4831080" cy="4706394"/>
          </a:xfrm>
        </p:spPr>
        <p:txBody>
          <a:bodyPr/>
          <a:lstStyle/>
          <a:p>
            <a:r>
              <a:rPr lang="fi-FI" sz="2000" dirty="0"/>
              <a:t>Ennakkovaikutusten arvioinnit: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1600" i="1" dirty="0"/>
              <a:t>tuntijakopäätös ja koulujen lakkauttamiset</a:t>
            </a:r>
          </a:p>
          <a:p>
            <a:r>
              <a:rPr lang="fi-FI" sz="2000" dirty="0"/>
              <a:t>Lapsivaikutusten arvioinnit: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1600" i="1" dirty="0"/>
              <a:t>tuntijakopäätös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1600" i="1" dirty="0" err="1"/>
              <a:t>Juokslahden</a:t>
            </a:r>
            <a:r>
              <a:rPr lang="fi-FI" sz="1600" i="1" dirty="0"/>
              <a:t> koulu,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1600" i="1" dirty="0"/>
              <a:t>Koskenpään koulu,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1600" i="1" dirty="0"/>
              <a:t>Länkipohjan koulu </a:t>
            </a:r>
          </a:p>
          <a:p>
            <a:endParaRPr lang="fi-FI" dirty="0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2AF7B3F6-8F0D-EBB1-C4C2-CE05618CF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4321"/>
            <a:ext cx="5562600" cy="772159"/>
          </a:xfrm>
        </p:spPr>
        <p:txBody>
          <a:bodyPr>
            <a:normAutofit/>
          </a:bodyPr>
          <a:lstStyle/>
          <a:p>
            <a:r>
              <a:rPr lang="fi-FI" sz="2000" dirty="0"/>
              <a:t>Talousohjelma / perusopetus / tehdyt vaikutusarvioinnit</a:t>
            </a:r>
          </a:p>
        </p:txBody>
      </p:sp>
      <p:pic>
        <p:nvPicPr>
          <p:cNvPr id="10" name="Sisällön paikkamerkki 9">
            <a:extLst>
              <a:ext uri="{FF2B5EF4-FFF2-40B4-BE49-F238E27FC236}">
                <a16:creationId xmlns:a16="http://schemas.microsoft.com/office/drawing/2014/main" id="{E24DB649-C019-B5AE-A677-A3259C7F17D2}"/>
              </a:ext>
            </a:extLst>
          </p:cNvPr>
          <p:cNvPicPr>
            <a:picLocks noGrp="1" noChangeAspect="1"/>
          </p:cNvPicPr>
          <p:nvPr>
            <p:ph idx="10"/>
          </p:nvPr>
        </p:nvPicPr>
        <p:blipFill>
          <a:blip r:embed="rId2"/>
          <a:stretch>
            <a:fillRect/>
          </a:stretch>
        </p:blipFill>
        <p:spPr>
          <a:xfrm>
            <a:off x="5862320" y="1046481"/>
            <a:ext cx="6095999" cy="4541519"/>
          </a:xfrm>
        </p:spPr>
      </p:pic>
    </p:spTree>
    <p:extLst>
      <p:ext uri="{BB962C8B-B14F-4D97-AF65-F5344CB8AC3E}">
        <p14:creationId xmlns:p14="http://schemas.microsoft.com/office/powerpoint/2010/main" val="2692696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0209AA3A-1CFE-D3B8-B32B-32313EC596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9708"/>
            <a:ext cx="10515600" cy="4864963"/>
          </a:xfrm>
        </p:spPr>
        <p:txBody>
          <a:bodyPr>
            <a:normAutofit/>
          </a:bodyPr>
          <a:lstStyle/>
          <a:p>
            <a:r>
              <a:rPr lang="fi-FI" sz="2200"/>
              <a:t>Ennakkovaikutusten arviointi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1800" i="1">
                <a:effectLst/>
                <a:latin typeface="Calibri" panose="020F0502020204030204" pitchFamily="34" charset="0"/>
              </a:rPr>
              <a:t>Säästötoimenpiteet</a:t>
            </a:r>
            <a:r>
              <a:rPr lang="fi-FI" sz="1800" b="1" i="0">
                <a:effectLst/>
                <a:latin typeface="Calibri" panose="020F0502020204030204" pitchFamily="34" charset="0"/>
              </a:rPr>
              <a:t> </a:t>
            </a:r>
            <a:endParaRPr lang="fi-FI" sz="2200" b="1"/>
          </a:p>
          <a:p>
            <a:r>
              <a:rPr lang="fi-FI" sz="2200"/>
              <a:t>Opiskelijavaikutusten arviointi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1800"/>
              <a:t>Talousohjelma lukiokoulutus</a:t>
            </a:r>
          </a:p>
          <a:p>
            <a:r>
              <a:rPr lang="fi-FI" sz="2200"/>
              <a:t>Arviointien tekijät:</a:t>
            </a:r>
          </a:p>
          <a:p>
            <a:pPr algn="l" rtl="0" fontAlgn="base">
              <a:buFont typeface="Wingdings" panose="05000000000000000000" pitchFamily="2" charset="2"/>
              <a:buChar char="ü"/>
            </a:pPr>
            <a:r>
              <a:rPr lang="fi-FI" sz="1800" b="0" i="1">
                <a:effectLst/>
                <a:latin typeface="Calibri" panose="020F0502020204030204" pitchFamily="34" charset="0"/>
              </a:rPr>
              <a:t>Juha Damskägg, johtava rehtori, p. 040 836 1604</a:t>
            </a:r>
            <a:r>
              <a:rPr lang="fi-FI" sz="1800" b="0" i="0">
                <a:effectLst/>
                <a:latin typeface="Calibri" panose="020F0502020204030204" pitchFamily="34" charset="0"/>
              </a:rPr>
              <a:t> , vastuuhenkilö</a:t>
            </a:r>
            <a:endParaRPr lang="fi-FI" b="0" i="0">
              <a:effectLst/>
              <a:latin typeface="Segoe UI" panose="020B0502040204020203" pitchFamily="34" charset="0"/>
            </a:endParaRPr>
          </a:p>
          <a:p>
            <a:pPr algn="l" rtl="0" fontAlgn="base">
              <a:buFont typeface="Wingdings" panose="05000000000000000000" pitchFamily="2" charset="2"/>
              <a:buChar char="ü"/>
            </a:pPr>
            <a:r>
              <a:rPr lang="fi-FI" sz="1800" b="0" i="1">
                <a:effectLst/>
                <a:latin typeface="Calibri" panose="020F0502020204030204" pitchFamily="34" charset="0"/>
              </a:rPr>
              <a:t>Susanna Ruusu, apulaisrehtori</a:t>
            </a:r>
            <a:r>
              <a:rPr lang="fi-FI" sz="1800" b="0" i="0">
                <a:effectLst/>
                <a:latin typeface="Calibri" panose="020F0502020204030204" pitchFamily="34" charset="0"/>
              </a:rPr>
              <a:t> </a:t>
            </a:r>
            <a:endParaRPr lang="fi-FI" b="0" i="0">
              <a:effectLst/>
              <a:latin typeface="Segoe UI" panose="020B0502040204020203" pitchFamily="34" charset="0"/>
            </a:endParaRPr>
          </a:p>
          <a:p>
            <a:pPr algn="l" rtl="0" fontAlgn="base">
              <a:buFont typeface="Wingdings" panose="05000000000000000000" pitchFamily="2" charset="2"/>
              <a:buChar char="ü"/>
            </a:pPr>
            <a:r>
              <a:rPr lang="fi-FI" sz="1800" b="0" i="1">
                <a:effectLst/>
                <a:latin typeface="Calibri" panose="020F0502020204030204" pitchFamily="34" charset="0"/>
              </a:rPr>
              <a:t>Päivi Ranta-Ojala, lehtori</a:t>
            </a:r>
            <a:r>
              <a:rPr lang="fi-FI" sz="1800" b="0" i="0">
                <a:effectLst/>
                <a:latin typeface="Calibri" panose="020F0502020204030204" pitchFamily="34" charset="0"/>
              </a:rPr>
              <a:t> </a:t>
            </a:r>
            <a:endParaRPr lang="fi-FI" b="0" i="0">
              <a:effectLst/>
              <a:latin typeface="Segoe UI" panose="020B0502040204020203" pitchFamily="34" charset="0"/>
            </a:endParaRPr>
          </a:p>
          <a:p>
            <a:pPr algn="l" rtl="0" fontAlgn="base">
              <a:buFont typeface="Wingdings" panose="05000000000000000000" pitchFamily="2" charset="2"/>
              <a:buChar char="ü"/>
            </a:pPr>
            <a:r>
              <a:rPr lang="fi-FI" sz="1800" b="0" i="1">
                <a:effectLst/>
                <a:latin typeface="Calibri" panose="020F0502020204030204" pitchFamily="34" charset="0"/>
              </a:rPr>
              <a:t>Eetu </a:t>
            </a:r>
            <a:r>
              <a:rPr lang="fi-FI" sz="1800" b="0" i="1" err="1">
                <a:effectLst/>
                <a:latin typeface="Calibri" panose="020F0502020204030204" pitchFamily="34" charset="0"/>
              </a:rPr>
              <a:t>Pekonniemi</a:t>
            </a:r>
            <a:r>
              <a:rPr lang="fi-FI" sz="1800" b="0" i="1">
                <a:effectLst/>
                <a:latin typeface="Calibri" panose="020F0502020204030204" pitchFamily="34" charset="0"/>
              </a:rPr>
              <a:t>, nuoriso-ohjaaja</a:t>
            </a:r>
            <a:r>
              <a:rPr lang="fi-FI" sz="1800" b="0" i="0">
                <a:effectLst/>
                <a:latin typeface="Calibri" panose="020F0502020204030204" pitchFamily="34" charset="0"/>
              </a:rPr>
              <a:t> </a:t>
            </a:r>
            <a:endParaRPr lang="fi-FI" b="0" i="0">
              <a:effectLst/>
              <a:latin typeface="Segoe UI" panose="020B0502040204020203" pitchFamily="34" charset="0"/>
            </a:endParaRPr>
          </a:p>
          <a:p>
            <a:pPr algn="l" rtl="0" fontAlgn="base">
              <a:buFont typeface="Wingdings" panose="05000000000000000000" pitchFamily="2" charset="2"/>
              <a:buChar char="ü"/>
            </a:pPr>
            <a:r>
              <a:rPr lang="fi-FI" sz="1800" b="0" i="1">
                <a:effectLst/>
                <a:latin typeface="Calibri" panose="020F0502020204030204" pitchFamily="34" charset="0"/>
              </a:rPr>
              <a:t>Malla Myyry, puheenjohtaja, opiskelijakunnan hallitus</a:t>
            </a:r>
            <a:r>
              <a:rPr lang="fi-FI" sz="1800" b="0" i="0">
                <a:effectLst/>
                <a:latin typeface="Calibri" panose="020F0502020204030204" pitchFamily="34" charset="0"/>
              </a:rPr>
              <a:t> </a:t>
            </a:r>
            <a:endParaRPr lang="fi-FI" b="0" i="0">
              <a:effectLst/>
              <a:latin typeface="Segoe U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fi-FI"/>
          </a:p>
          <a:p>
            <a:pPr algn="l" rtl="0" fontAlgn="base">
              <a:buFont typeface="Wingdings" panose="05000000000000000000" pitchFamily="2" charset="2"/>
              <a:buChar char="ü"/>
            </a:pPr>
            <a:endParaRPr lang="fi-FI" sz="2000" b="0" i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endParaRPr lang="fi-FI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ED67E469-4852-A8D5-71F6-C4570EC8B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3984"/>
            <a:ext cx="10515600" cy="745725"/>
          </a:xfrm>
        </p:spPr>
        <p:txBody>
          <a:bodyPr>
            <a:normAutofit/>
          </a:bodyPr>
          <a:lstStyle/>
          <a:p>
            <a:r>
              <a:rPr lang="fi-FI" sz="2400"/>
              <a:t>Talousohjelma /  lukiokoulutus / tehdyt vaikutusarvioinnit</a:t>
            </a:r>
          </a:p>
        </p:txBody>
      </p:sp>
    </p:spTree>
    <p:extLst>
      <p:ext uri="{BB962C8B-B14F-4D97-AF65-F5344CB8AC3E}">
        <p14:creationId xmlns:p14="http://schemas.microsoft.com/office/powerpoint/2010/main" val="3935951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6BCA4A89-703D-7809-6BAA-180185D0B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1954"/>
            <a:ext cx="10515600" cy="457964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i-FI" sz="2000" dirty="0"/>
              <a:t>Ennakkovaikutusten arvioinnit:</a:t>
            </a:r>
            <a:endParaRPr lang="en-US" dirty="0">
              <a:cs typeface="Calibri" panose="020F0502020204030204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fi-FI" sz="1600" i="1" dirty="0"/>
              <a:t>Opistopalveluiden opetuksen järjestelyt</a:t>
            </a:r>
            <a:endParaRPr lang="fi-FI" sz="1600" i="1" dirty="0">
              <a:cs typeface="Calibri" panose="020F0502020204030204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fi-FI" sz="1600" i="1" dirty="0">
                <a:latin typeface="Calibri"/>
                <a:cs typeface="Calibri"/>
              </a:rPr>
              <a:t>Kirjastoauton lakkauttaminen</a:t>
            </a:r>
            <a:endParaRPr lang="fi-FI" sz="1600" b="0" i="1" dirty="0">
              <a:effectLst/>
              <a:latin typeface="Calibri"/>
              <a:cs typeface="Calibri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fi-FI" sz="1600" b="0" i="1" dirty="0">
                <a:effectLst/>
                <a:latin typeface="Calibri" panose="020F0502020204030204" pitchFamily="34" charset="0"/>
              </a:rPr>
              <a:t>Koulukiinteistöjen sulkemisen vaikutukset vapaa-ajantoimintaan </a:t>
            </a:r>
            <a:endParaRPr lang="fi-FI" sz="1600" b="0" i="1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fi-FI" sz="1600" b="0" i="1" dirty="0">
                <a:effectLst/>
                <a:latin typeface="Calibri"/>
                <a:cs typeface="Calibri"/>
              </a:rPr>
              <a:t>Galleria Kivipankki</a:t>
            </a:r>
            <a:r>
              <a:rPr lang="fi-FI" sz="1600" i="1" dirty="0">
                <a:latin typeface="Calibri"/>
                <a:cs typeface="Calibri"/>
              </a:rPr>
              <a:t> toiminnan lakkauttaminen</a:t>
            </a:r>
            <a:endParaRPr lang="fi-FI" sz="1600" b="0" i="1" dirty="0">
              <a:effectLst/>
              <a:latin typeface="Calibri" panose="020F0502020204030204" pitchFamily="34" charset="0"/>
              <a:cs typeface="Calibri"/>
            </a:endParaRPr>
          </a:p>
          <a:p>
            <a:pPr marL="0" indent="0">
              <a:buNone/>
            </a:pPr>
            <a:r>
              <a:rPr lang="fi-FI" sz="2000" dirty="0">
                <a:latin typeface="Calibri" panose="020F0502020204030204" pitchFamily="34" charset="0"/>
              </a:rPr>
              <a:t>Lapsivaikutusten arviointi </a:t>
            </a:r>
            <a:endParaRPr lang="fi-FI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fi-FI" sz="1600" i="1" dirty="0">
                <a:latin typeface="Calibri"/>
                <a:cs typeface="Calibri"/>
              </a:rPr>
              <a:t>Liikennepuiston lakkauttaminen</a:t>
            </a:r>
          </a:p>
          <a:p>
            <a:pPr marL="0" indent="0">
              <a:buNone/>
            </a:pPr>
            <a:r>
              <a:rPr lang="fi-FI" sz="2000" dirty="0">
                <a:latin typeface="Calibri"/>
                <a:cs typeface="Calibri"/>
              </a:rPr>
              <a:t>Arviointien tekijät:</a:t>
            </a:r>
          </a:p>
          <a:p>
            <a:pPr algn="l" rtl="0" fontAlgn="base">
              <a:buFont typeface="Wingdings" panose="020B0604020202020204" pitchFamily="34" charset="0"/>
              <a:buChar char="ü"/>
            </a:pPr>
            <a:r>
              <a:rPr lang="fi-FI" sz="1600" b="0" i="1" dirty="0">
                <a:solidFill>
                  <a:schemeClr val="accent1"/>
                </a:solidFill>
                <a:effectLst/>
                <a:latin typeface="Calibri" panose="020F0502020204030204" pitchFamily="34" charset="0"/>
              </a:rPr>
              <a:t>Risto Heikkinen kirjastopalvelupäällikkö, elämänlaatupalveluiden tulosaluejohtaja, (044-7058321)  vastuuhenkilö</a:t>
            </a:r>
            <a:endParaRPr lang="fi-FI" sz="1600" b="0" i="1" dirty="0">
              <a:solidFill>
                <a:schemeClr val="accent1"/>
              </a:solidFill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l" rtl="0" fontAlgn="base">
              <a:buFont typeface="Wingdings" panose="020B0604020202020204" pitchFamily="34" charset="0"/>
              <a:buChar char="ü"/>
            </a:pPr>
            <a:r>
              <a:rPr lang="fi-FI" sz="1600" b="0" i="1" dirty="0">
                <a:solidFill>
                  <a:schemeClr val="accent1"/>
                </a:solidFill>
                <a:effectLst/>
                <a:latin typeface="Calibri" panose="020F0502020204030204" pitchFamily="34" charset="0"/>
              </a:rPr>
              <a:t> Sini Käkönen kehittämispäällikkö-opistojen rehtori,  Katja Pohjoismäki vapaa-aikapalvelupäällikkö, Tiina Riihinen hyvinvointikoordinaattori, Pia Salminen nuoriso-ohjaaja, Päivi Lahtinen kulttuurisihteeri, Jorma Saraman kirjastoautonkuljettaja-kirjastovirkailija</a:t>
            </a:r>
            <a:endParaRPr lang="fi-FI" sz="1600" b="0" i="0" dirty="0">
              <a:solidFill>
                <a:schemeClr val="accent1"/>
              </a:solidFill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l" rtl="0" fontAlgn="base">
              <a:buFont typeface="Wingdings" panose="020B0604020202020204" pitchFamily="34" charset="0"/>
              <a:buChar char="ü"/>
            </a:pPr>
            <a:r>
              <a:rPr lang="fi-FI" sz="1600" b="0" i="1" dirty="0">
                <a:solidFill>
                  <a:schemeClr val="accent1"/>
                </a:solidFill>
                <a:effectLst/>
                <a:latin typeface="Calibri" panose="020F0502020204030204" pitchFamily="34" charset="0"/>
              </a:rPr>
              <a:t>Onni Juntunen (nuorisovaltuusto), Joni </a:t>
            </a:r>
            <a:r>
              <a:rPr lang="fi-FI" sz="1600" b="0" i="1" dirty="0" err="1">
                <a:solidFill>
                  <a:schemeClr val="accent1"/>
                </a:solidFill>
                <a:effectLst/>
                <a:latin typeface="Calibri" panose="020F0502020204030204" pitchFamily="34" charset="0"/>
              </a:rPr>
              <a:t>Jatkonen</a:t>
            </a:r>
            <a:r>
              <a:rPr lang="fi-FI" sz="1600" b="0" i="1" dirty="0">
                <a:solidFill>
                  <a:schemeClr val="accent1"/>
                </a:solidFill>
                <a:effectLst/>
                <a:latin typeface="Calibri" panose="020F0502020204030204" pitchFamily="34" charset="0"/>
              </a:rPr>
              <a:t> (vammaisneuvosto) ja Olavi Forssell (vanhusneuvosto)</a:t>
            </a:r>
            <a:r>
              <a:rPr lang="fi-FI" sz="1600" b="0" i="0" dirty="0">
                <a:solidFill>
                  <a:schemeClr val="accent1"/>
                </a:solidFill>
                <a:effectLst/>
                <a:latin typeface="Calibri" panose="020F0502020204030204" pitchFamily="34" charset="0"/>
              </a:rPr>
              <a:t> </a:t>
            </a:r>
            <a:endParaRPr lang="fi-FI" sz="1600" b="0" i="0" dirty="0">
              <a:solidFill>
                <a:schemeClr val="accent1"/>
              </a:solidFill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fi-FI" sz="1600" dirty="0">
              <a:solidFill>
                <a:schemeClr val="accent1"/>
              </a:solidFill>
              <a:latin typeface="Calibri" panose="020F0502020204030204" pitchFamily="34" charset="0"/>
              <a:cs typeface="Calibri"/>
            </a:endParaRPr>
          </a:p>
          <a:p>
            <a:pPr>
              <a:buFont typeface="Wingdings" panose="020B0604020202020204" pitchFamily="34" charset="0"/>
              <a:buChar char="ü"/>
            </a:pPr>
            <a:endParaRPr lang="fi-FI" sz="1600" dirty="0">
              <a:cs typeface="Calibri" panose="020F0502020204030204"/>
            </a:endParaRPr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82951322-9704-CA56-3DC0-33CB1B982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0820"/>
            <a:ext cx="10515600" cy="710214"/>
          </a:xfrm>
        </p:spPr>
        <p:txBody>
          <a:bodyPr>
            <a:normAutofit/>
          </a:bodyPr>
          <a:lstStyle/>
          <a:p>
            <a:r>
              <a:rPr lang="fi-FI" sz="2400"/>
              <a:t>Talousohjelma /elämänlaatupalvelut / tehdyt vaikutusarvioinnit</a:t>
            </a:r>
          </a:p>
        </p:txBody>
      </p:sp>
    </p:spTree>
    <p:extLst>
      <p:ext uri="{BB962C8B-B14F-4D97-AF65-F5344CB8AC3E}">
        <p14:creationId xmlns:p14="http://schemas.microsoft.com/office/powerpoint/2010/main" val="3411923240"/>
      </p:ext>
    </p:extLst>
  </p:cSld>
  <p:clrMapOvr>
    <a:masterClrMapping/>
  </p:clrMapOvr>
</p:sld>
</file>

<file path=ppt/theme/theme1.xml><?xml version="1.0" encoding="utf-8"?>
<a:theme xmlns:a="http://schemas.openxmlformats.org/drawingml/2006/main" name="JÄMSÄ_teema">
  <a:themeElements>
    <a:clrScheme name="JÄMSÄ">
      <a:dk1>
        <a:srgbClr val="DC0781"/>
      </a:dk1>
      <a:lt1>
        <a:srgbClr val="FFFFFF"/>
      </a:lt1>
      <a:dk2>
        <a:srgbClr val="331F8F"/>
      </a:dk2>
      <a:lt2>
        <a:srgbClr val="FFFFFF"/>
      </a:lt2>
      <a:accent1>
        <a:srgbClr val="331F8F"/>
      </a:accent1>
      <a:accent2>
        <a:srgbClr val="DC0781"/>
      </a:accent2>
      <a:accent3>
        <a:srgbClr val="F482B9"/>
      </a:accent3>
      <a:accent4>
        <a:srgbClr val="FCBF2C"/>
      </a:accent4>
      <a:accent5>
        <a:srgbClr val="00BFB3"/>
      </a:accent5>
      <a:accent6>
        <a:srgbClr val="FEF0F7"/>
      </a:accent6>
      <a:hlink>
        <a:srgbClr val="DC0781"/>
      </a:hlink>
      <a:folHlink>
        <a:srgbClr val="F9BFDB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ÄMSÄ_teema" id="{570DA9D5-D880-438A-BDAC-F65951C529EF}" vid="{B0109BE6-6D9D-4F16-935E-7C4ACC35BE73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DE3027DBBEA140A82BEC8741782622" ma:contentTypeVersion="7" ma:contentTypeDescription="Create a new document." ma:contentTypeScope="" ma:versionID="b22291018bf33da9b548b3fae183aca4">
  <xsd:schema xmlns:xsd="http://www.w3.org/2001/XMLSchema" xmlns:xs="http://www.w3.org/2001/XMLSchema" xmlns:p="http://schemas.microsoft.com/office/2006/metadata/properties" xmlns:ns2="ddaaad57-8957-40c6-9945-617f33578046" xmlns:ns3="deb5ef14-5c57-4269-be09-0cebe79d2db6" targetNamespace="http://schemas.microsoft.com/office/2006/metadata/properties" ma:root="true" ma:fieldsID="52254f20ccbdac3ff9858bada6b38c96" ns2:_="" ns3:_="">
    <xsd:import namespace="ddaaad57-8957-40c6-9945-617f33578046"/>
    <xsd:import namespace="deb5ef14-5c57-4269-be09-0cebe79d2db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aaad57-8957-40c6-9945-617f3357804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b5ef14-5c57-4269-be09-0cebe79d2db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B48E0FD-421F-435A-A311-33A91E0E3E1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C1D06CF-967B-467B-A912-1A1FFFC981EF}">
  <ds:schemaRefs>
    <ds:schemaRef ds:uri="ddaaad57-8957-40c6-9945-617f33578046"/>
    <ds:schemaRef ds:uri="deb5ef14-5c57-4269-be09-0cebe79d2db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C318047A-C9B5-4B61-A6A3-6223643C1CA8}">
  <ds:schemaRefs>
    <ds:schemaRef ds:uri="http://purl.org/dc/terms/"/>
    <ds:schemaRef ds:uri="http://schemas.microsoft.com/office/2006/documentManagement/types"/>
    <ds:schemaRef ds:uri="http://purl.org/dc/dcmitype/"/>
    <ds:schemaRef ds:uri="http://www.w3.org/XML/1998/namespace"/>
    <ds:schemaRef ds:uri="http://schemas.openxmlformats.org/package/2006/metadata/core-properties"/>
    <ds:schemaRef ds:uri="deb5ef14-5c57-4269-be09-0cebe79d2db6"/>
    <ds:schemaRef ds:uri="http://schemas.microsoft.com/office/infopath/2007/PartnerControls"/>
    <ds:schemaRef ds:uri="http://purl.org/dc/elements/1.1/"/>
    <ds:schemaRef ds:uri="ddaaad57-8957-40c6-9945-617f33578046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246</Words>
  <Application>Microsoft Office PowerPoint</Application>
  <PresentationFormat>Laajakuva</PresentationFormat>
  <Paragraphs>49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10" baseType="lpstr">
      <vt:lpstr>Arial</vt:lpstr>
      <vt:lpstr>Calibri</vt:lpstr>
      <vt:lpstr>Segoe UI</vt:lpstr>
      <vt:lpstr>Wingdings</vt:lpstr>
      <vt:lpstr>JÄMSÄ_teema</vt:lpstr>
      <vt:lpstr>Jämsän kaupungin talousohjelma 2024-2027 Luettelo sivistystoimialalla tehdyistä ennakkovaikutusten arvioinneista ja  lapsi- ja opiskelijavaikutusten arvioinneista</vt:lpstr>
      <vt:lpstr>Talousohjelma /  varhaiskasvatus /  tehdyt vaikutusarvioinnit</vt:lpstr>
      <vt:lpstr>Talousohjelma / perusopetus / tehdyt vaikutusarvioinnit</vt:lpstr>
      <vt:lpstr>Talousohjelma /  lukiokoulutus / tehdyt vaikutusarvioinnit</vt:lpstr>
      <vt:lpstr>Talousohjelma /elämänlaatupalvelut / tehdyt vaikutusarvioinnit</vt:lpstr>
    </vt:vector>
  </TitlesOfParts>
  <Company>Jamsan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Jämsän kaupungin talousohjelma 2024-2027 Sivistystoimialalla tehdyt ennakkovaikutusten arvioinnit ja lapsi/opiskelijavaikutusten arvioinnit</dc:title>
  <dc:creator>Leena Kilpeläinen</dc:creator>
  <cp:lastModifiedBy>Leena Kilpeläinen</cp:lastModifiedBy>
  <cp:revision>1</cp:revision>
  <dcterms:created xsi:type="dcterms:W3CDTF">2023-11-22T15:28:01Z</dcterms:created>
  <dcterms:modified xsi:type="dcterms:W3CDTF">2023-11-29T05:22:32Z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0x010100A0DE3027DBBEA140A82BEC8741782622</vt:lpwstr>
  </property>
</Properties>
</file>