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2AAD947A-200C-4CC7-8C9D-DD808A1D90F9}"/>
    <pc:docChg chg="custSel addSld modSld">
      <pc:chgData name="Heini Ruuskanen" userId="924520cc-56d7-4d54-9715-3fa6b408d92f" providerId="ADAL" clId="{2AAD947A-200C-4CC7-8C9D-DD808A1D90F9}" dt="2023-11-17T06:33:12.731" v="72" actId="20577"/>
      <pc:docMkLst>
        <pc:docMk/>
      </pc:docMkLst>
      <pc:sldChg chg="modSp mod">
        <pc:chgData name="Heini Ruuskanen" userId="924520cc-56d7-4d54-9715-3fa6b408d92f" providerId="ADAL" clId="{2AAD947A-200C-4CC7-8C9D-DD808A1D90F9}" dt="2023-11-15T13:04:01.970" v="27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2AAD947A-200C-4CC7-8C9D-DD808A1D90F9}" dt="2023-11-15T13:04:01.970" v="27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2AAD947A-200C-4CC7-8C9D-DD808A1D90F9}" dt="2023-11-15T13:07:49.168" v="37" actId="255"/>
        <pc:sldMkLst>
          <pc:docMk/>
          <pc:sldMk cId="2590927559" sldId="279"/>
        </pc:sldMkLst>
        <pc:spChg chg="mod">
          <ac:chgData name="Heini Ruuskanen" userId="924520cc-56d7-4d54-9715-3fa6b408d92f" providerId="ADAL" clId="{2AAD947A-200C-4CC7-8C9D-DD808A1D90F9}" dt="2023-11-15T13:07:02.646" v="28"/>
          <ac:spMkLst>
            <pc:docMk/>
            <pc:sldMk cId="2590927559" sldId="279"/>
            <ac:spMk id="2" creationId="{C3C8E942-0976-6242-6336-1D49092AAC33}"/>
          </ac:spMkLst>
        </pc:spChg>
        <pc:spChg chg="mod">
          <ac:chgData name="Heini Ruuskanen" userId="924520cc-56d7-4d54-9715-3fa6b408d92f" providerId="ADAL" clId="{2AAD947A-200C-4CC7-8C9D-DD808A1D90F9}" dt="2023-11-15T13:07:08.558" v="29"/>
          <ac:spMkLst>
            <pc:docMk/>
            <pc:sldMk cId="2590927559" sldId="279"/>
            <ac:spMk id="3" creationId="{F73B597B-177A-7C40-6121-DF91A3AD2940}"/>
          </ac:spMkLst>
        </pc:spChg>
        <pc:spChg chg="mod">
          <ac:chgData name="Heini Ruuskanen" userId="924520cc-56d7-4d54-9715-3fa6b408d92f" providerId="ADAL" clId="{2AAD947A-200C-4CC7-8C9D-DD808A1D90F9}" dt="2023-11-15T13:07:26.941" v="32" actId="5793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2AAD947A-200C-4CC7-8C9D-DD808A1D90F9}" dt="2023-11-15T13:07:15.017" v="30"/>
          <ac:spMkLst>
            <pc:docMk/>
            <pc:sldMk cId="2590927559" sldId="279"/>
            <ac:spMk id="5" creationId="{FDD4695A-341B-C809-5BB5-7B881FB1BA98}"/>
          </ac:spMkLst>
        </pc:spChg>
        <pc:spChg chg="mod">
          <ac:chgData name="Heini Ruuskanen" userId="924520cc-56d7-4d54-9715-3fa6b408d92f" providerId="ADAL" clId="{2AAD947A-200C-4CC7-8C9D-DD808A1D90F9}" dt="2023-11-15T13:07:49.168" v="37" actId="255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2AAD947A-200C-4CC7-8C9D-DD808A1D90F9}" dt="2023-11-17T06:33:12.731" v="72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2AAD947A-200C-4CC7-8C9D-DD808A1D90F9}" dt="2023-11-15T13:08:10.226" v="38"/>
          <ac:spMkLst>
            <pc:docMk/>
            <pc:sldMk cId="1138317922" sldId="280"/>
            <ac:spMk id="2" creationId="{68FA43BF-961F-BBD5-C1C4-B31607E15F41}"/>
          </ac:spMkLst>
        </pc:spChg>
        <pc:spChg chg="mod">
          <ac:chgData name="Heini Ruuskanen" userId="924520cc-56d7-4d54-9715-3fa6b408d92f" providerId="ADAL" clId="{2AAD947A-200C-4CC7-8C9D-DD808A1D90F9}" dt="2023-11-15T13:08:18.569" v="39"/>
          <ac:spMkLst>
            <pc:docMk/>
            <pc:sldMk cId="1138317922" sldId="280"/>
            <ac:spMk id="3" creationId="{5C7E5F89-AF17-E089-34EA-2AB53E7192EF}"/>
          </ac:spMkLst>
        </pc:spChg>
        <pc:spChg chg="mod">
          <ac:chgData name="Heini Ruuskanen" userId="924520cc-56d7-4d54-9715-3fa6b408d92f" providerId="ADAL" clId="{2AAD947A-200C-4CC7-8C9D-DD808A1D90F9}" dt="2023-11-15T13:08:34.448" v="43" actId="27636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2AAD947A-200C-4CC7-8C9D-DD808A1D90F9}" dt="2023-11-15T13:08:24.386" v="40"/>
          <ac:spMkLst>
            <pc:docMk/>
            <pc:sldMk cId="1138317922" sldId="280"/>
            <ac:spMk id="5" creationId="{81022CCA-5948-2A51-4BA5-68F7EA0EA9AE}"/>
          </ac:spMkLst>
        </pc:spChg>
        <pc:spChg chg="mod">
          <ac:chgData name="Heini Ruuskanen" userId="924520cc-56d7-4d54-9715-3fa6b408d92f" providerId="ADAL" clId="{2AAD947A-200C-4CC7-8C9D-DD808A1D90F9}" dt="2023-11-17T06:33:12.731" v="72" actId="20577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2AAD947A-200C-4CC7-8C9D-DD808A1D90F9}" dt="2023-11-15T13:10:02.385" v="55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2AAD947A-200C-4CC7-8C9D-DD808A1D90F9}" dt="2023-11-15T13:08:57.163" v="45"/>
          <ac:spMkLst>
            <pc:docMk/>
            <pc:sldMk cId="2040078394" sldId="281"/>
            <ac:spMk id="2" creationId="{68FA43BF-961F-BBD5-C1C4-B31607E15F41}"/>
          </ac:spMkLst>
        </pc:spChg>
        <pc:spChg chg="mod">
          <ac:chgData name="Heini Ruuskanen" userId="924520cc-56d7-4d54-9715-3fa6b408d92f" providerId="ADAL" clId="{2AAD947A-200C-4CC7-8C9D-DD808A1D90F9}" dt="2023-11-15T13:09:03.769" v="46"/>
          <ac:spMkLst>
            <pc:docMk/>
            <pc:sldMk cId="2040078394" sldId="281"/>
            <ac:spMk id="3" creationId="{5C7E5F89-AF17-E089-34EA-2AB53E7192EF}"/>
          </ac:spMkLst>
        </pc:spChg>
        <pc:spChg chg="mod">
          <ac:chgData name="Heini Ruuskanen" userId="924520cc-56d7-4d54-9715-3fa6b408d92f" providerId="ADAL" clId="{2AAD947A-200C-4CC7-8C9D-DD808A1D90F9}" dt="2023-11-15T13:10:02.385" v="55" actId="20577"/>
          <ac:spMkLst>
            <pc:docMk/>
            <pc:sldMk cId="2040078394" sldId="281"/>
            <ac:spMk id="4" creationId="{06F3007E-7F89-B9AB-D700-D5F9728A2CCC}"/>
          </ac:spMkLst>
        </pc:spChg>
        <pc:spChg chg="mod">
          <ac:chgData name="Heini Ruuskanen" userId="924520cc-56d7-4d54-9715-3fa6b408d92f" providerId="ADAL" clId="{2AAD947A-200C-4CC7-8C9D-DD808A1D90F9}" dt="2023-11-15T13:09:09.436" v="47"/>
          <ac:spMkLst>
            <pc:docMk/>
            <pc:sldMk cId="2040078394" sldId="281"/>
            <ac:spMk id="5" creationId="{81022CCA-5948-2A51-4BA5-68F7EA0EA9AE}"/>
          </ac:spMkLst>
        </pc:spChg>
        <pc:spChg chg="mod">
          <ac:chgData name="Heini Ruuskanen" userId="924520cc-56d7-4d54-9715-3fa6b408d92f" providerId="ADAL" clId="{2AAD947A-200C-4CC7-8C9D-DD808A1D90F9}" dt="2023-11-15T13:09:45.716" v="53" actId="207"/>
          <ac:spMkLst>
            <pc:docMk/>
            <pc:sldMk cId="2040078394" sldId="281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2AAD947A-200C-4CC7-8C9D-DD808A1D90F9}" dt="2023-11-15T13:10:50.331" v="60"/>
        <pc:sldMkLst>
          <pc:docMk/>
          <pc:sldMk cId="1556022816" sldId="282"/>
        </pc:sldMkLst>
        <pc:spChg chg="mod">
          <ac:chgData name="Heini Ruuskanen" userId="924520cc-56d7-4d54-9715-3fa6b408d92f" providerId="ADAL" clId="{2AAD947A-200C-4CC7-8C9D-DD808A1D90F9}" dt="2023-11-15T13:10:18.026" v="56"/>
          <ac:spMkLst>
            <pc:docMk/>
            <pc:sldMk cId="1556022816" sldId="282"/>
            <ac:spMk id="2" creationId="{68FA43BF-961F-BBD5-C1C4-B31607E15F41}"/>
          </ac:spMkLst>
        </pc:spChg>
        <pc:spChg chg="mod">
          <ac:chgData name="Heini Ruuskanen" userId="924520cc-56d7-4d54-9715-3fa6b408d92f" providerId="ADAL" clId="{2AAD947A-200C-4CC7-8C9D-DD808A1D90F9}" dt="2023-11-15T13:10:25.692" v="57"/>
          <ac:spMkLst>
            <pc:docMk/>
            <pc:sldMk cId="1556022816" sldId="282"/>
            <ac:spMk id="3" creationId="{5C7E5F89-AF17-E089-34EA-2AB53E7192EF}"/>
          </ac:spMkLst>
        </pc:spChg>
        <pc:spChg chg="mod">
          <ac:chgData name="Heini Ruuskanen" userId="924520cc-56d7-4d54-9715-3fa6b408d92f" providerId="ADAL" clId="{2AAD947A-200C-4CC7-8C9D-DD808A1D90F9}" dt="2023-11-15T13:10:40.121" v="59"/>
          <ac:spMkLst>
            <pc:docMk/>
            <pc:sldMk cId="1556022816" sldId="282"/>
            <ac:spMk id="4" creationId="{06F3007E-7F89-B9AB-D700-D5F9728A2CCC}"/>
          </ac:spMkLst>
        </pc:spChg>
        <pc:spChg chg="mod">
          <ac:chgData name="Heini Ruuskanen" userId="924520cc-56d7-4d54-9715-3fa6b408d92f" providerId="ADAL" clId="{2AAD947A-200C-4CC7-8C9D-DD808A1D90F9}" dt="2023-11-15T13:10:30.709" v="58"/>
          <ac:spMkLst>
            <pc:docMk/>
            <pc:sldMk cId="1556022816" sldId="282"/>
            <ac:spMk id="5" creationId="{81022CCA-5948-2A51-4BA5-68F7EA0EA9AE}"/>
          </ac:spMkLst>
        </pc:spChg>
        <pc:spChg chg="mod">
          <ac:chgData name="Heini Ruuskanen" userId="924520cc-56d7-4d54-9715-3fa6b408d92f" providerId="ADAL" clId="{2AAD947A-200C-4CC7-8C9D-DD808A1D90F9}" dt="2023-11-15T13:10:50.331" v="60"/>
          <ac:spMkLst>
            <pc:docMk/>
            <pc:sldMk cId="1556022816" sldId="282"/>
            <ac:spMk id="6" creationId="{6A92A89D-912C-9F64-7F8F-43B111D662A3}"/>
          </ac:spMkLst>
        </pc:spChg>
      </pc:sldChg>
      <pc:sldChg chg="modSp add mod">
        <pc:chgData name="Heini Ruuskanen" userId="924520cc-56d7-4d54-9715-3fa6b408d92f" providerId="ADAL" clId="{2AAD947A-200C-4CC7-8C9D-DD808A1D90F9}" dt="2023-11-15T13:11:52.199" v="71"/>
        <pc:sldMkLst>
          <pc:docMk/>
          <pc:sldMk cId="3441038887" sldId="283"/>
        </pc:sldMkLst>
        <pc:spChg chg="mod">
          <ac:chgData name="Heini Ruuskanen" userId="924520cc-56d7-4d54-9715-3fa6b408d92f" providerId="ADAL" clId="{2AAD947A-200C-4CC7-8C9D-DD808A1D90F9}" dt="2023-11-15T13:11:31.216" v="69" actId="403"/>
          <ac:spMkLst>
            <pc:docMk/>
            <pc:sldMk cId="3441038887" sldId="283"/>
            <ac:spMk id="2" creationId="{68FA43BF-961F-BBD5-C1C4-B31607E15F41}"/>
          </ac:spMkLst>
        </pc:spChg>
        <pc:spChg chg="mod">
          <ac:chgData name="Heini Ruuskanen" userId="924520cc-56d7-4d54-9715-3fa6b408d92f" providerId="ADAL" clId="{2AAD947A-200C-4CC7-8C9D-DD808A1D90F9}" dt="2023-11-15T13:11:44.607" v="70"/>
          <ac:spMkLst>
            <pc:docMk/>
            <pc:sldMk cId="3441038887" sldId="283"/>
            <ac:spMk id="4" creationId="{06F3007E-7F89-B9AB-D700-D5F9728A2CCC}"/>
          </ac:spMkLst>
        </pc:spChg>
        <pc:spChg chg="mod">
          <ac:chgData name="Heini Ruuskanen" userId="924520cc-56d7-4d54-9715-3fa6b408d92f" providerId="ADAL" clId="{2AAD947A-200C-4CC7-8C9D-DD808A1D90F9}" dt="2023-11-15T13:11:52.199" v="71"/>
          <ac:spMkLst>
            <pc:docMk/>
            <pc:sldMk cId="3441038887" sldId="283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</a:t>
            </a:r>
          </a:p>
          <a:p>
            <a:pPr algn="ctr"/>
            <a:r>
              <a:rPr lang="fi-FI" dirty="0"/>
              <a:t>Kyläkoulut / </a:t>
            </a:r>
            <a:r>
              <a:rPr lang="fi-FI" dirty="0" err="1"/>
              <a:t>Juokslahti</a:t>
            </a:r>
            <a:endParaRPr lang="fi-FI" dirty="0"/>
          </a:p>
          <a:p>
            <a:pPr algn="ctr"/>
            <a:endParaRPr lang="fi-FI" b="1" dirty="0"/>
          </a:p>
          <a:p>
            <a:endParaRPr lang="fi-FI" sz="1800" i="1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Lapsille tuttu turvallinen oppimisympäristö kohtuullisen lähellä jatkuu. Tutut aikuiset ja tutut käytänteet luovat turvallisen oppimisympäristön, jossa rauhallista ja keskittymistä helpottava opiskelumahdollisuus. </a:t>
            </a:r>
          </a:p>
          <a:p>
            <a:r>
              <a:rPr lang="fi-FI" sz="1800" dirty="0">
                <a:cs typeface="Calibri"/>
              </a:rPr>
              <a:t>Pienessä koulussa oppilas huomataan helposti. Saa nopeasti apua ja  yksilöllistä.</a:t>
            </a:r>
          </a:p>
          <a:p>
            <a:r>
              <a:rPr lang="fi-FI" sz="1800" dirty="0">
                <a:cs typeface="Calibri"/>
              </a:rPr>
              <a:t>Oppilasta vaivaaviin asioihin päästään nopeasti kiinni ja niitä on helppo seurata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Osalla lapsen kuljetuksiin käytettävä aika pitenee, osalla lyhenee. </a:t>
            </a:r>
          </a:p>
          <a:p>
            <a:r>
              <a:rPr lang="fi-FI" sz="1800" dirty="0">
                <a:cs typeface="Calibri"/>
              </a:rPr>
              <a:t>Positiivisena asiana on että lapsi tutustuu useampiin ihmisiin ja voi saada uusia kavereita.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tässä vaihtoehdossa voidaan tukea lapsen kasvua ja kehittymistä parhaalla mahdollisella tavalla?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Jokainen lapsi tulee huomatuksi ja hyväksytyksi omana itsenään.</a:t>
            </a:r>
          </a:p>
          <a:p>
            <a:r>
              <a:rPr lang="fi-FI" sz="1800" dirty="0">
                <a:cs typeface="Calibri"/>
              </a:rPr>
              <a:t>Aikuisten oppilaantuntemus on hyvä jo alkuvaiheessa.</a:t>
            </a:r>
          </a:p>
          <a:p>
            <a:r>
              <a:rPr lang="fi-FI" sz="1800" dirty="0">
                <a:cs typeface="Calibri"/>
              </a:rPr>
              <a:t>Kodin ja koulun välinen yhteistyö on sujuvaa ja vanhemmillekin tuttua.</a:t>
            </a:r>
          </a:p>
          <a:p>
            <a:r>
              <a:rPr lang="fi-FI" sz="1800" dirty="0">
                <a:cs typeface="Calibri"/>
              </a:rPr>
              <a:t>Koko kylä kasvattaa – kaikki tuntevat toisensa – havainnot ovat nopeita ja nopeasti saavutettavissa ja vaikuttavuus nopeaa – pystyy nopeasti puuttumaan, jos kasvu lähtee "väärään suuntaan”.</a:t>
            </a:r>
          </a:p>
          <a:p>
            <a:r>
              <a:rPr lang="fi-FI" sz="1800" dirty="0" err="1">
                <a:cs typeface="Calibri"/>
              </a:rPr>
              <a:t>Juokslahdella</a:t>
            </a:r>
            <a:r>
              <a:rPr lang="fi-FI" sz="1800" dirty="0">
                <a:cs typeface="Calibri"/>
              </a:rPr>
              <a:t> on vahva yhteisöllisyys, viihtyisä, turvallinen ilmapiiri. Jokainen kokee kuuluvansa joukkoon =&gt; vaikuttaa myönteisesti itsetuntoon.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Oppilaalle tulee useampia aikuiskontakteja.</a:t>
            </a:r>
          </a:p>
          <a:p>
            <a:r>
              <a:rPr lang="fi-FI" sz="1800" dirty="0">
                <a:cs typeface="Calibri"/>
              </a:rPr>
              <a:t>Oppilas ei tule niin tutuksi aikuisille.</a:t>
            </a:r>
          </a:p>
          <a:p>
            <a:r>
              <a:rPr lang="fi-FI" sz="1800" dirty="0">
                <a:cs typeface="Calibri"/>
              </a:rPr>
              <a:t>Oppilastuntemus ja havaintoherkkyys </a:t>
            </a:r>
            <a:r>
              <a:rPr lang="fi-FI" sz="1800">
                <a:cs typeface="Calibri"/>
              </a:rPr>
              <a:t>muutoksille muuttuu.</a:t>
            </a:r>
            <a:endParaRPr lang="fi-FI" sz="1800" dirty="0">
              <a:cs typeface="Calibri"/>
            </a:endParaRPr>
          </a:p>
          <a:p>
            <a:r>
              <a:rPr lang="fi-FI" sz="1800" dirty="0">
                <a:cs typeface="Calibri"/>
              </a:rPr>
              <a:t>Oppilashuollolliset henkilöt, kuten kuraattori, terveydenhoitaja, psykologi ovat paremmin saatavilla.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oppimista ja koulunkäyntiä?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600" dirty="0">
                <a:cs typeface="Calibri"/>
              </a:rPr>
              <a:t>Opetus on yksilöllistä, mahdollisuus saada henkilökohtaista palautetta ja ohjausta.</a:t>
            </a:r>
          </a:p>
          <a:p>
            <a:r>
              <a:rPr lang="fi-FI" sz="1600" dirty="0">
                <a:cs typeface="Calibri"/>
              </a:rPr>
              <a:t>Hyvä puuttua oppimisen haasteisiin.</a:t>
            </a:r>
          </a:p>
          <a:p>
            <a:r>
              <a:rPr lang="fi-FI" sz="1600" dirty="0">
                <a:cs typeface="Calibri"/>
              </a:rPr>
              <a:t>Isommat oppilaat ovat luontevasti pienempien esimerkkeinä ja tukena – polku varhaiskasvatuksesta perusopetukseen on luontevaa ja lapsille turvallisen tuntuista. Varhaiskasvatus ja koulu ovat samassa rakennuksessa.</a:t>
            </a:r>
          </a:p>
          <a:p>
            <a:r>
              <a:rPr lang="fi-FI" sz="1600" dirty="0">
                <a:cs typeface="Calibri"/>
              </a:rPr>
              <a:t>Kyläkoulu voi toimia myös vaihtoehtokouluna, kun esim. pelokkuuden, arkuuden ja syrjäytymisuhan takia lapsi hyötyy pienestä kouluyhteisöstä. </a:t>
            </a:r>
          </a:p>
          <a:p>
            <a:r>
              <a:rPr lang="fi-FI" sz="1600" dirty="0" err="1">
                <a:cs typeface="Calibri"/>
              </a:rPr>
              <a:t>Juokslahden</a:t>
            </a:r>
            <a:r>
              <a:rPr lang="fi-FI" sz="1600" dirty="0">
                <a:cs typeface="Calibri"/>
              </a:rPr>
              <a:t> koululla on hyvä työrauha.</a:t>
            </a:r>
          </a:p>
          <a:p>
            <a:r>
              <a:rPr lang="fi-FI" sz="1600" dirty="0">
                <a:cs typeface="Calibri"/>
              </a:rPr>
              <a:t>Oppilaat oppivat työskentelemään eri-ikäisten lasten kanssa (yhdysluokka, välitunnit) -&gt; Tämä kehittää lasten sosiaalisia taitoja, yhteistyötaitoja ja kunnioitusta sekä monipuolistaa kaverisuhteita.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14974" cy="4286250"/>
          </a:xfrm>
          <a:noFill/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Ei ole yhdysluokkaopetusta.</a:t>
            </a:r>
          </a:p>
          <a:p>
            <a:r>
              <a:rPr lang="fi-FI" sz="1800" dirty="0">
                <a:cs typeface="Calibri"/>
              </a:rPr>
              <a:t>Erityisopetuksen, oppilashuollon ja opetuksen tuen resurssivaihtoehtoja on enemmän.</a:t>
            </a:r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Vuorokurssiopetus on haasteellinen, kun kouluun tulee uusi oppilas.</a:t>
            </a:r>
          </a:p>
          <a:p>
            <a:r>
              <a:rPr lang="fi-FI" sz="1800" dirty="0">
                <a:cs typeface="Calibri"/>
              </a:rPr>
              <a:t>Opetuksen laadussa ei ole eroa.</a:t>
            </a:r>
          </a:p>
          <a:p>
            <a:r>
              <a:rPr lang="fi-FI" sz="1800" dirty="0">
                <a:cs typeface="Calibri"/>
              </a:rPr>
              <a:t>Joitakin </a:t>
            </a:r>
            <a:r>
              <a:rPr lang="fi-FI" sz="1800" dirty="0" err="1">
                <a:cs typeface="Calibri"/>
              </a:rPr>
              <a:t>fasiliteetteja</a:t>
            </a:r>
            <a:r>
              <a:rPr lang="fi-FI" sz="1800" dirty="0">
                <a:cs typeface="Calibri"/>
              </a:rPr>
              <a:t> / välineistöä puuttuu verrattuna isoon kouluun.</a:t>
            </a:r>
          </a:p>
          <a:p>
            <a:r>
              <a:rPr lang="fi-FI" sz="1800" dirty="0">
                <a:cs typeface="Calibri"/>
              </a:rPr>
              <a:t>Oppimisen tukeen koulun jatkuminen ei vaikuta.</a:t>
            </a:r>
          </a:p>
          <a:p>
            <a:r>
              <a:rPr lang="fi-FI" sz="1800" dirty="0">
                <a:cs typeface="Calibri"/>
              </a:rPr>
              <a:t>Huoltajien tyytyväisyys koulun opetuksen ja ohjauksen laatuun.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vuorokurssiongelmaa oppilasmuutoksissa.</a:t>
            </a:r>
          </a:p>
          <a:p>
            <a:r>
              <a:rPr lang="fi-FI" sz="1800" dirty="0">
                <a:cs typeface="Calibri"/>
              </a:rPr>
              <a:t>Liikuntatilat ja koulun lähiliikuntapaikat on vastaanottavassa koulussa hyvä.</a:t>
            </a:r>
          </a:p>
          <a:p>
            <a:r>
              <a:rPr lang="fi-FI" sz="1800" dirty="0">
                <a:cs typeface="Calibri"/>
              </a:rPr>
              <a:t>Aineluokat ja opetusvälineistö on vastaanottavassa koulussa monipuolista.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Pienen kyläkoulun etu on nimenomaan yksilön huomaamisessa ja tukemisessa kasvun ja kehityksen osalta.</a:t>
            </a:r>
          </a:p>
          <a:p>
            <a:r>
              <a:rPr lang="fi-FI" sz="1800" dirty="0">
                <a:cs typeface="Calibri"/>
              </a:rPr>
              <a:t>Kiusaamiseen on hyvät mahdollisuudet puuttua.</a:t>
            </a:r>
          </a:p>
          <a:p>
            <a:r>
              <a:rPr lang="fi-FI" sz="1800" dirty="0">
                <a:cs typeface="Calibri"/>
              </a:rPr>
              <a:t>Lapset ja heidän toiveensa tulevat kuulluksi.</a:t>
            </a:r>
          </a:p>
          <a:p>
            <a:r>
              <a:rPr lang="fi-FI" sz="1800" dirty="0">
                <a:cs typeface="Calibri"/>
              </a:rPr>
              <a:t>Lapsen suurin tarve on turvallisuus. Jokainen pystyy turvallisesti kehittymään omana itsenään.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Yksilöllisen kehityksen tukemiseen yhtäläiset mahdollisuudet.</a:t>
            </a:r>
          </a:p>
          <a:p>
            <a:r>
              <a:rPr lang="fi-FI" sz="1800" dirty="0">
                <a:ea typeface="Calibri"/>
                <a:cs typeface="Calibri"/>
              </a:rPr>
              <a:t>Yhdenvertaiset harrastusmahdollisuudet paikasta riippumatta, mahdollisuus jäädä  harrasteisiin heti koulun jälkeen.</a:t>
            </a:r>
          </a:p>
          <a:p>
            <a:r>
              <a:rPr lang="fi-FI" sz="1800">
                <a:cs typeface="Calibri"/>
              </a:rPr>
              <a:t>Lapsen oikeus lepoon, leikkiin ja vapaa-aikaan lyhenee.</a:t>
            </a:r>
            <a:endParaRPr lang="fi-FI" sz="1800">
              <a:ea typeface="Calibri"/>
              <a:cs typeface="Calibri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41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70CF24-F5CF-4145-ABB1-E2F80E508384}"/>
</file>

<file path=customXml/itemProps2.xml><?xml version="1.0" encoding="utf-8"?>
<ds:datastoreItem xmlns:ds="http://schemas.openxmlformats.org/officeDocument/2006/customXml" ds:itemID="{D15C23EB-0178-490B-904B-A669A782FEC7}"/>
</file>

<file path=customXml/itemProps3.xml><?xml version="1.0" encoding="utf-8"?>
<ds:datastoreItem xmlns:ds="http://schemas.openxmlformats.org/officeDocument/2006/customXml" ds:itemID="{86416AA6-7A6F-4061-B041-6DB3195D8206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578</TotalTime>
  <Words>536</Words>
  <Application>Microsoft Office PowerPoint</Application>
  <PresentationFormat>Laajakuva</PresentationFormat>
  <Paragraphs>56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Millaisia vaikutuksia toteutusvaihtoehdolla on lapsiin?</vt:lpstr>
      <vt:lpstr>Miten tässä vaihtoehdossa voidaan tukea lapsen kasvua ja kehittymistä parhaalla mahdollisella tavalla? </vt:lpstr>
      <vt:lpstr>Miten tässä vaihtoehdossa voidaan tukea lapsen oppimista ja koulunkäyntiä?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34</cp:revision>
  <dcterms:created xsi:type="dcterms:W3CDTF">2021-03-09T08:12:04Z</dcterms:created>
  <dcterms:modified xsi:type="dcterms:W3CDTF">2023-11-17T06:33:15Z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